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5" r:id="rId4"/>
    <p:sldId id="260" r:id="rId5"/>
    <p:sldId id="261" r:id="rId6"/>
    <p:sldId id="266" r:id="rId7"/>
    <p:sldId id="263" r:id="rId8"/>
    <p:sldId id="264" r:id="rId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92E61C3-0930-4670-992A-16FF5E4C4D5C}" type="datetimeFigureOut">
              <a:rPr lang="es-PE" smtClean="0"/>
              <a:t>15/07/2010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A77DC5D-48A6-4185-8CC1-41A5A7F49633}" type="slidenum">
              <a:rPr lang="es-PE" smtClean="0"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PROYECTO</a:t>
            </a:r>
            <a:br>
              <a:rPr lang="es-PE" dirty="0" smtClean="0"/>
            </a:br>
            <a:endParaRPr lang="es-PE" dirty="0"/>
          </a:p>
        </p:txBody>
      </p:sp>
      <p:pic>
        <p:nvPicPr>
          <p:cNvPr id="29698" name="Picture 2" descr="http://www.superchicos.com/images/proyectocienc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348880"/>
            <a:ext cx="3816424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PE" dirty="0" smtClean="0"/>
              <a:t>	</a:t>
            </a:r>
            <a:r>
              <a:rPr lang="es-PE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Es la planificación que consiste en un conjunto de actividades que se encuentran interrelacionadas y coordinadas ; la razón de un proyecto es alcanzar objetivos específicos dentro de los límites que imponen un presupuesto, calidades establecidas previamente y un lapso de tiempo previamente definidos.</a:t>
            </a:r>
            <a:endParaRPr lang="es-PE" dirty="0"/>
          </a:p>
        </p:txBody>
      </p:sp>
      <p:sp>
        <p:nvSpPr>
          <p:cNvPr id="4" name="3 Rectángulo"/>
          <p:cNvSpPr/>
          <p:nvPr/>
        </p:nvSpPr>
        <p:spPr>
          <a:xfrm>
            <a:off x="2473156" y="476672"/>
            <a:ext cx="3980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CONCEPTO</a:t>
            </a:r>
            <a:endParaRPr lang="es-E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P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CARACTERISTICAS</a:t>
            </a:r>
            <a:br>
              <a:rPr lang="es-P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s-PE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PE" b="1" dirty="0" smtClean="0">
                <a:solidFill>
                  <a:schemeClr val="accent2"/>
                </a:solidFill>
              </a:rPr>
              <a:t>TEMPORAL</a:t>
            </a:r>
          </a:p>
          <a:p>
            <a:pPr algn="just">
              <a:buNone/>
            </a:pPr>
            <a:r>
              <a:rPr lang="es-PE" dirty="0" smtClean="0"/>
              <a:t>      Temporal </a:t>
            </a:r>
            <a:r>
              <a:rPr lang="es-PE" dirty="0" smtClean="0"/>
              <a:t>significa que cada proyecto tiene un comienzo definido y un final definido. </a:t>
            </a:r>
            <a:endParaRPr lang="es-PE" dirty="0" smtClean="0"/>
          </a:p>
          <a:p>
            <a:pPr>
              <a:buFont typeface="Wingdings" pitchFamily="2" charset="2"/>
              <a:buChar char="v"/>
            </a:pPr>
            <a:r>
              <a:rPr lang="es-PE" dirty="0" smtClean="0">
                <a:solidFill>
                  <a:schemeClr val="accent2"/>
                </a:solidFill>
              </a:rPr>
              <a:t> </a:t>
            </a:r>
            <a:r>
              <a:rPr lang="es-PE" b="1" dirty="0" smtClean="0">
                <a:solidFill>
                  <a:schemeClr val="accent2"/>
                </a:solidFill>
              </a:rPr>
              <a:t>PRODUCTOS UNICOS</a:t>
            </a:r>
            <a:endParaRPr lang="es-PE" b="1" dirty="0" smtClean="0">
              <a:solidFill>
                <a:schemeClr val="accent2"/>
              </a:solidFill>
            </a:endParaRPr>
          </a:p>
          <a:p>
            <a:pPr algn="just">
              <a:buNone/>
            </a:pPr>
            <a:r>
              <a:rPr lang="es-PE" dirty="0" smtClean="0"/>
              <a:t>	Productos</a:t>
            </a:r>
            <a:r>
              <a:rPr lang="es-PE" dirty="0" smtClean="0"/>
              <a:t>, servicios o resultados </a:t>
            </a:r>
            <a:r>
              <a:rPr lang="es-PE" dirty="0" smtClean="0"/>
              <a:t>únicos .Un </a:t>
            </a:r>
            <a:r>
              <a:rPr lang="es-PE" dirty="0" smtClean="0"/>
              <a:t>proyecto crea productos entregables únicos. Productos entregables son productos, servicios o resultados. Los proyectos pueden </a:t>
            </a:r>
            <a:r>
              <a:rPr lang="es-PE" dirty="0" smtClean="0"/>
              <a:t>crear</a:t>
            </a:r>
            <a:endParaRPr lang="es-PE" dirty="0" smtClean="0"/>
          </a:p>
          <a:p>
            <a:pPr>
              <a:buFont typeface="Wingdings" pitchFamily="2" charset="2"/>
              <a:buChar char="v"/>
            </a:pPr>
            <a:r>
              <a:rPr lang="es-PE" b="1" dirty="0" smtClean="0">
                <a:solidFill>
                  <a:schemeClr val="accent2"/>
                </a:solidFill>
              </a:rPr>
              <a:t>ELABORACIÓN GRADUAL</a:t>
            </a:r>
          </a:p>
          <a:p>
            <a:pPr algn="just">
              <a:buNone/>
            </a:pPr>
            <a:r>
              <a:rPr lang="es-PE" dirty="0" smtClean="0"/>
              <a:t>      La </a:t>
            </a:r>
            <a:r>
              <a:rPr lang="es-PE" dirty="0" smtClean="0"/>
              <a:t>elaboración gradual es una característica de los proyectos que acompaña a los conceptos de temporal y único. “Elaboración gradual” significa desarrollar en pasos e ir avanzando mediante incrementos. Por ejemplo, el alcance de un proyecto se define de forma general al comienzo del proyecto, y se hace más explícito y detallado a medida que el equipo del proyecto desarrolla un mejor y más completo entendimiento de los objetivos y de los productos entregables. La elaboración gradual no debe confundirse con la corrupción del alcance.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PE" b="1" dirty="0" smtClean="0">
                <a:ln/>
                <a:solidFill>
                  <a:schemeClr val="accent3"/>
                </a:solidFill>
                <a:effectLst/>
              </a:rPr>
              <a:t>PROCESOS DE UN PROYECTO</a:t>
            </a:r>
            <a:endParaRPr lang="es-PE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55000" lnSpcReduction="20000"/>
          </a:bodyPr>
          <a:lstStyle/>
          <a:p>
            <a:endParaRPr lang="es-PE" b="1" dirty="0" smtClean="0"/>
          </a:p>
          <a:p>
            <a:pPr algn="just"/>
            <a:r>
              <a:rPr lang="es-PE" sz="3300" b="1" dirty="0" smtClean="0">
                <a:solidFill>
                  <a:schemeClr val="accent2"/>
                </a:solidFill>
              </a:rPr>
              <a:t>La idea de proyecto: </a:t>
            </a:r>
          </a:p>
          <a:p>
            <a:pPr algn="just">
              <a:buNone/>
            </a:pPr>
            <a:r>
              <a:rPr lang="es-PE" sz="3300" dirty="0" smtClean="0"/>
              <a:t>      Que consiste en establecer la necesidad u oportunidad a partir de la cual es posible iniciar el diseño del proyecto. La idea de proyecto puede iniciarse debido a alguna de las siguientes razones</a:t>
            </a:r>
            <a:r>
              <a:rPr lang="es-PE" sz="3300" baseline="30000" dirty="0" smtClean="0"/>
              <a:t>[</a:t>
            </a:r>
            <a:r>
              <a:rPr lang="es-PE" sz="3300" dirty="0" smtClean="0"/>
              <a:t> : </a:t>
            </a:r>
          </a:p>
          <a:p>
            <a:pPr lvl="1" algn="just"/>
            <a:r>
              <a:rPr lang="es-PE" sz="3300" dirty="0" smtClean="0"/>
              <a:t>Porque existen necesidades insatisfechas actuales o se prevé que existirán en el futuro si no se toma medidas al respecto.</a:t>
            </a:r>
          </a:p>
          <a:p>
            <a:pPr lvl="1" algn="just"/>
            <a:r>
              <a:rPr lang="es-PE" sz="3300" dirty="0" smtClean="0"/>
              <a:t>Porque existen potencialidades o recursos subaprovechados que pueden optimizarse y mejorar las condiciones actuales.</a:t>
            </a:r>
          </a:p>
          <a:p>
            <a:endParaRPr lang="es-PE" sz="3300" b="1" dirty="0" smtClean="0"/>
          </a:p>
          <a:p>
            <a:r>
              <a:rPr lang="es-PE" sz="3300" b="1" dirty="0" smtClean="0">
                <a:solidFill>
                  <a:schemeClr val="accent2"/>
                </a:solidFill>
              </a:rPr>
              <a:t>Diseño:</a:t>
            </a:r>
            <a:r>
              <a:rPr lang="es-PE" sz="3300" dirty="0" smtClean="0">
                <a:solidFill>
                  <a:schemeClr val="accent2"/>
                </a:solidFill>
              </a:rPr>
              <a:t> </a:t>
            </a:r>
          </a:p>
          <a:p>
            <a:pPr algn="just">
              <a:buNone/>
            </a:pPr>
            <a:r>
              <a:rPr lang="es-PE" sz="3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s-PE" sz="33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</a:t>
            </a:r>
            <a:r>
              <a:rPr lang="es-PE" sz="3300" dirty="0" smtClean="0"/>
              <a:t>Etapa de un proyecto en la que se valoran las opciones, tácticas y estrategias a seguir teniendo como indicador principal el objetivo a lograr. En esta etapa se produce la </a:t>
            </a:r>
            <a:r>
              <a:rPr lang="es-PE" sz="3300" b="1" dirty="0" smtClean="0"/>
              <a:t>aprobación</a:t>
            </a:r>
            <a:r>
              <a:rPr lang="es-PE" sz="3300" dirty="0" smtClean="0"/>
              <a:t> del proyecto, que se suele hacer luego de la revisión del </a:t>
            </a:r>
            <a:r>
              <a:rPr lang="es-PE" sz="3300" b="1" dirty="0" smtClean="0"/>
              <a:t>perfil de proyecto</a:t>
            </a:r>
            <a:r>
              <a:rPr lang="es-PE" sz="3300" dirty="0" smtClean="0"/>
              <a:t> y/o de los </a:t>
            </a:r>
            <a:r>
              <a:rPr lang="es-PE" sz="3300" b="1" dirty="0" smtClean="0"/>
              <a:t>estudios de pre-factibilidad</a:t>
            </a:r>
            <a:r>
              <a:rPr lang="es-PE" sz="3300" dirty="0" smtClean="0"/>
              <a:t>, o incluso de </a:t>
            </a:r>
            <a:r>
              <a:rPr lang="es-PE" sz="3300" b="1" dirty="0" smtClean="0"/>
              <a:t>factibilidad</a:t>
            </a:r>
            <a:r>
              <a:rPr lang="es-PE" sz="3300" dirty="0" smtClean="0"/>
              <a:t>. Una vez dada la aprobación, se realiza la </a:t>
            </a:r>
            <a:r>
              <a:rPr lang="es-PE" sz="3300" b="1" dirty="0" smtClean="0"/>
              <a:t>planificación operativa</a:t>
            </a:r>
            <a:r>
              <a:rPr lang="es-PE" sz="3300" dirty="0" smtClean="0"/>
              <a:t>, un proceso relevante que consiste en prever los diferentes recursos y los plazos de tiempo necesarios para alcanzar los fines del proyecto, asimismo establece la asignación o requerimiento de personal respectivo.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PE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PROCESOS DE UN PROYECTO</a:t>
            </a:r>
            <a:endParaRPr lang="es-PE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E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Ejecución:</a:t>
            </a:r>
            <a:r>
              <a:rPr lang="es-P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just">
              <a:buNone/>
            </a:pPr>
            <a:r>
              <a:rPr lang="es-P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s-P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 </a:t>
            </a:r>
            <a:r>
              <a:rPr lang="es-PE" dirty="0" smtClean="0"/>
              <a:t>Consiste en poner en práctica la planificación llevada a cabo previamente.</a:t>
            </a:r>
          </a:p>
          <a:p>
            <a:r>
              <a:rPr lang="es-PE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Evaluación:</a:t>
            </a:r>
            <a:endParaRPr lang="es-PE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just">
              <a:buNone/>
            </a:pPr>
            <a:r>
              <a:rPr lang="es-PE" dirty="0" smtClean="0"/>
              <a:t>    Etapa final de un proyecto en la que éste es revisado, y se llevan a cabo las valoraciones pertinentes sobre lo planeado y lo ejecutado, así como sus resultados, en consideración al logro de los objetivos planteados.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PE" dirty="0" smtClean="0"/>
              <a:t>El tiempo se </a:t>
            </a:r>
            <a:r>
              <a:rPr lang="es-PE" dirty="0" smtClean="0"/>
              <a:t>descompone </a:t>
            </a:r>
            <a:r>
              <a:rPr lang="es-PE" dirty="0" smtClean="0"/>
              <a:t>para propósitos analíticos en el tiempo requerido para completar los componentes del proyecto que </a:t>
            </a:r>
            <a:r>
              <a:rPr lang="es-PE" dirty="0" smtClean="0"/>
              <a:t>es</a:t>
            </a:r>
            <a:r>
              <a:rPr lang="es-PE" dirty="0" smtClean="0"/>
              <a:t>, a su vez, descompuesto en el tiempo requerido para completar cada tarea que contribuye a la finalización de cada componente. Cuando se realizan tareas utilizando gestión de proyectos, es importante partir el trabajo en pedazos menores para que sean fáciles de seguir.</a:t>
            </a:r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29258"/>
          </a:xfrm>
        </p:spPr>
        <p:txBody>
          <a:bodyPr>
            <a:noAutofit/>
          </a:bodyPr>
          <a:lstStyle/>
          <a:p>
            <a:pPr algn="ctr"/>
            <a:r>
              <a:rPr lang="es-PE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TIEMPO</a:t>
            </a:r>
            <a:br>
              <a:rPr lang="es-PE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s-PE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PE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RECURSOS DE UN PROYECTO</a:t>
            </a:r>
            <a:br>
              <a:rPr lang="es-PE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es-PE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s-PE" b="1" dirty="0"/>
          </a:p>
          <a:p>
            <a:pPr algn="just"/>
            <a:r>
              <a:rPr lang="es-PE" dirty="0" smtClean="0"/>
              <a:t>Base </a:t>
            </a:r>
            <a:r>
              <a:rPr lang="es-PE" dirty="0"/>
              <a:t>de cálculo del presupuesto del proyecto. </a:t>
            </a:r>
          </a:p>
          <a:p>
            <a:pPr algn="just"/>
            <a:r>
              <a:rPr lang="es-PE" dirty="0" smtClean="0"/>
              <a:t> </a:t>
            </a:r>
            <a:r>
              <a:rPr lang="es-PE" dirty="0"/>
              <a:t>Recursos humanos. </a:t>
            </a:r>
          </a:p>
          <a:p>
            <a:pPr algn="just"/>
            <a:r>
              <a:rPr lang="es-PE" dirty="0" smtClean="0"/>
              <a:t> </a:t>
            </a:r>
            <a:r>
              <a:rPr lang="es-PE" dirty="0"/>
              <a:t>Recursos materiales y otros recursos. </a:t>
            </a:r>
          </a:p>
          <a:p>
            <a:pPr algn="just"/>
            <a:r>
              <a:rPr lang="es-PE" dirty="0" smtClean="0"/>
              <a:t>Subcontrataciones</a:t>
            </a:r>
            <a:r>
              <a:rPr lang="es-PE" dirty="0"/>
              <a:t>. </a:t>
            </a:r>
          </a:p>
          <a:p>
            <a:pPr algn="just"/>
            <a:r>
              <a:rPr lang="es-PE" dirty="0" smtClean="0"/>
              <a:t>.Presupuesto </a:t>
            </a:r>
            <a:r>
              <a:rPr lang="es-PE" dirty="0"/>
              <a:t>estimado del proyecto.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COSTOS DE UN PROYECTO</a:t>
            </a:r>
            <a:br>
              <a:rPr lang="es-PE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s-PE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PE" dirty="0" smtClean="0"/>
              <a:t>	</a:t>
            </a:r>
            <a:r>
              <a:rPr lang="es-PE" dirty="0" smtClean="0">
                <a:solidFill>
                  <a:srgbClr val="FFC000"/>
                </a:solidFill>
              </a:rPr>
              <a:t>El costo para </a:t>
            </a:r>
            <a:r>
              <a:rPr lang="es-PE" dirty="0" smtClean="0">
                <a:solidFill>
                  <a:srgbClr val="FFC000"/>
                </a:solidFill>
              </a:rPr>
              <a:t>desarrollar un proyecto depende de múltiples variables incluyendo </a:t>
            </a:r>
            <a:r>
              <a:rPr lang="es-PE" dirty="0" smtClean="0">
                <a:solidFill>
                  <a:srgbClr val="FFC000"/>
                </a:solidFill>
              </a:rPr>
              <a:t>costos </a:t>
            </a:r>
            <a:r>
              <a:rPr lang="es-PE" dirty="0" smtClean="0">
                <a:solidFill>
                  <a:srgbClr val="FFC000"/>
                </a:solidFill>
              </a:rPr>
              <a:t>de mano de obra, </a:t>
            </a:r>
            <a:r>
              <a:rPr lang="es-PE" dirty="0" smtClean="0">
                <a:solidFill>
                  <a:srgbClr val="FFC000"/>
                </a:solidFill>
              </a:rPr>
              <a:t>costos </a:t>
            </a:r>
            <a:r>
              <a:rPr lang="es-PE" dirty="0" smtClean="0">
                <a:solidFill>
                  <a:srgbClr val="FFC000"/>
                </a:solidFill>
              </a:rPr>
              <a:t>de materiales, administración de riesgo, infraestructura (edificios, máquinas, etc.), equipo y utilidades. Cuando se contrata a un consultor independiente para un proyecto, el coste típicamente será determinado por la tarifa de la empresa consultora multiplicada por un estimado del avance del proyecto.</a:t>
            </a:r>
            <a:endParaRPr lang="es-PE" dirty="0" smtClean="0">
              <a:solidFill>
                <a:srgbClr val="FFC000"/>
              </a:solidFill>
            </a:endParaRPr>
          </a:p>
          <a:p>
            <a:endParaRPr lang="es-PE" dirty="0" smtClean="0"/>
          </a:p>
          <a:p>
            <a:r>
              <a:rPr lang="es-PE" dirty="0" smtClean="0"/>
              <a:t>Salario </a:t>
            </a:r>
            <a:r>
              <a:rPr lang="es-PE" dirty="0"/>
              <a:t>	</a:t>
            </a:r>
          </a:p>
          <a:p>
            <a:r>
              <a:rPr lang="es-PE" dirty="0"/>
              <a:t>Recursos </a:t>
            </a:r>
            <a:r>
              <a:rPr lang="es-PE" dirty="0" smtClean="0"/>
              <a:t>materiales</a:t>
            </a:r>
            <a:endParaRPr lang="es-PE" b="1" dirty="0"/>
          </a:p>
          <a:p>
            <a:r>
              <a:rPr lang="es-PE" dirty="0"/>
              <a:t>Subcontrataciones 	</a:t>
            </a:r>
          </a:p>
          <a:p>
            <a:r>
              <a:rPr lang="es-PE" dirty="0"/>
              <a:t>Otros recursos </a:t>
            </a:r>
            <a:endParaRPr lang="es-PE" dirty="0" smtClean="0"/>
          </a:p>
          <a:p>
            <a:r>
              <a:rPr lang="es-PE" dirty="0"/>
              <a:t>Gastos Indirectos 	</a:t>
            </a:r>
          </a:p>
          <a:p>
            <a:pPr>
              <a:buNone/>
            </a:pPr>
            <a:r>
              <a:rPr lang="es-PE" dirty="0"/>
              <a:t>	</a:t>
            </a:r>
          </a:p>
          <a:p>
            <a:endParaRPr lang="es-P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</TotalTime>
  <Words>377</Words>
  <Application>Microsoft Office PowerPoint</Application>
  <PresentationFormat>Presentación en pantalla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PROYECTO </vt:lpstr>
      <vt:lpstr> </vt:lpstr>
      <vt:lpstr>CARACTERISTICAS </vt:lpstr>
      <vt:lpstr>PROCESOS DE UN PROYECTO</vt:lpstr>
      <vt:lpstr>PROCESOS DE UN PROYECTO</vt:lpstr>
      <vt:lpstr>TIEMPO </vt:lpstr>
      <vt:lpstr>RECURSOS DE UN PROYECTO </vt:lpstr>
      <vt:lpstr>COSTOS DE UN PROYECTO </vt:lpstr>
    </vt:vector>
  </TitlesOfParts>
  <Company>UCCI SAC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</dc:title>
  <dc:creator>UNIVERSIDAD CONTINENTAL</dc:creator>
  <cp:lastModifiedBy>UNIVERSIDAD CONTINENTAL</cp:lastModifiedBy>
  <cp:revision>5</cp:revision>
  <dcterms:created xsi:type="dcterms:W3CDTF">2010-07-15T18:25:06Z</dcterms:created>
  <dcterms:modified xsi:type="dcterms:W3CDTF">2010-07-15T19:07:21Z</dcterms:modified>
</cp:coreProperties>
</file>